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81" r:id="rId5"/>
    <p:sldId id="267" r:id="rId6"/>
    <p:sldId id="268" r:id="rId7"/>
    <p:sldId id="257" r:id="rId8"/>
    <p:sldId id="269" r:id="rId9"/>
    <p:sldId id="258" r:id="rId10"/>
    <p:sldId id="275" r:id="rId11"/>
    <p:sldId id="270" r:id="rId12"/>
    <p:sldId id="271" r:id="rId13"/>
    <p:sldId id="272" r:id="rId14"/>
    <p:sldId id="273" r:id="rId15"/>
    <p:sldId id="274" r:id="rId16"/>
    <p:sldId id="276" r:id="rId17"/>
    <p:sldId id="260" r:id="rId18"/>
    <p:sldId id="280" r:id="rId19"/>
    <p:sldId id="277" r:id="rId20"/>
    <p:sldId id="278" r:id="rId21"/>
    <p:sldId id="261" r:id="rId22"/>
    <p:sldId id="262" r:id="rId23"/>
    <p:sldId id="263" r:id="rId24"/>
    <p:sldId id="259" r:id="rId25"/>
    <p:sldId id="279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327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476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927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778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64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054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004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12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41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336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00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124FA-375A-4890-9DA9-CFBA3428212D}" type="datetimeFigureOut">
              <a:rPr lang="zh-CN" altLang="en-US" smtClean="0"/>
              <a:t>2026/4/13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55EA9-8802-444B-A840-4B450B320C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267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92077"/>
          </a:xfrm>
        </p:spPr>
        <p:txBody>
          <a:bodyPr>
            <a:normAutofit/>
          </a:bodyPr>
          <a:lstStyle/>
          <a:p>
            <a:r>
              <a:rPr lang="zh-CN" altLang="en-US" sz="6600" dirty="0" smtClean="0"/>
              <a:t>登山宝训系列之六</a:t>
            </a:r>
            <a:r>
              <a:rPr lang="en-US" altLang="zh-CN" sz="6600" dirty="0" smtClean="0"/>
              <a:t/>
            </a:r>
            <a:br>
              <a:rPr lang="en-US" altLang="zh-CN" sz="6600" dirty="0" smtClean="0"/>
            </a:br>
            <a:r>
              <a:rPr lang="en-US" altLang="zh-CN" sz="6600" dirty="0" smtClean="0"/>
              <a:t>——</a:t>
            </a:r>
            <a:r>
              <a:rPr lang="zh-CN" altLang="en-US" sz="6600" dirty="0" smtClean="0"/>
              <a:t>论祷告</a:t>
            </a:r>
            <a:endParaRPr lang="zh-CN" altLang="en-US" sz="6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761571"/>
            <a:ext cx="9144000" cy="1326995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太</a:t>
            </a:r>
            <a:r>
              <a:rPr lang="en-US" altLang="zh-CN" sz="4400" dirty="0" smtClean="0"/>
              <a:t>6</a:t>
            </a:r>
            <a:r>
              <a:rPr lang="zh-CN" altLang="en-US" sz="4400" dirty="0" smtClean="0"/>
              <a:t>：</a:t>
            </a:r>
            <a:r>
              <a:rPr lang="en-US" altLang="zh-CN" sz="4400" dirty="0" smtClean="0"/>
              <a:t>5-15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13511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 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832410"/>
            <a:ext cx="10515600" cy="3344553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9-10</a:t>
            </a:r>
            <a:r>
              <a:rPr lang="zh-CN" altLang="en-US" dirty="0" smtClean="0"/>
              <a:t>，三愿，是对神的敬拜和尊崇。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570305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468350"/>
            <a:ext cx="10714463" cy="6077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6:9】“</a:t>
            </a:r>
            <a:r>
              <a:rPr lang="zh-CN" altLang="en-US" dirty="0" smtClean="0"/>
              <a:t>所以，你们祷告要这样说：‘</a:t>
            </a:r>
            <a:r>
              <a:rPr lang="zh-CN" altLang="en-US" u="sng" dirty="0" smtClean="0"/>
              <a:t>我们在天上的父</a:t>
            </a:r>
            <a:r>
              <a:rPr lang="zh-CN" altLang="en-US" dirty="0" smtClean="0"/>
              <a:t>，愿人都尊你的名为圣。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6:10】</a:t>
            </a:r>
            <a:r>
              <a:rPr lang="zh-CN" altLang="en-US" dirty="0" smtClean="0"/>
              <a:t>愿你的国降临。愿你的旨意行在地上，如同行在天上。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祷告的对像：我们在天上的父。并不是向着空气说出自己的心愿。这是信徒唯一的祷告对像。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29231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90654"/>
            <a:ext cx="10515600" cy="574287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三愿：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愿人都尊你的名为圣。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神的名：自有永有的。名字代表属性等全部内容，即神自己。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我们是被神分别为圣的，是属于神的。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874596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24468"/>
            <a:ext cx="10515600" cy="5552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愿你的国降临：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神的国：神的统治范围，即神的权柄所及的全部领域。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神的国</a:t>
            </a:r>
            <a:r>
              <a:rPr lang="en-US" altLang="zh-CN" dirty="0" smtClean="0"/>
              <a:t>VS</a:t>
            </a:r>
            <a:r>
              <a:rPr lang="zh-CN" altLang="en-US" dirty="0" smtClean="0"/>
              <a:t>人的国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我们愿意在</a:t>
            </a:r>
            <a:r>
              <a:rPr lang="zh-CN" altLang="en-US" dirty="0"/>
              <a:t>神的统管</a:t>
            </a:r>
            <a:r>
              <a:rPr lang="zh-CN" altLang="en-US" dirty="0" smtClean="0"/>
              <a:t>之下，还是在人的管辖之下？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神的国降临了吗？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28</a:t>
            </a:r>
            <a:r>
              <a:rPr lang="zh-CN" altLang="en-US" dirty="0" smtClean="0"/>
              <a:t>我若靠着神的灵赶鬼，这就是神的国临到你们了。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路</a:t>
            </a:r>
            <a:r>
              <a:rPr lang="en-US" altLang="zh-CN" dirty="0" smtClean="0"/>
              <a:t>17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20-21</a:t>
            </a:r>
            <a:r>
              <a:rPr lang="zh-CN" altLang="en-US" dirty="0" smtClean="0"/>
              <a:t>法利赛人问：“神的国几时来到？”耶稣回答说：“神的国来到，不是眼所能见的。人也不得说，‘看哪，在这里’，‘看哪，在那里’；因为神的国就在你们心里（”心里“或作”中间“）。”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3392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68712"/>
            <a:ext cx="10515600" cy="5608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愿你的旨意行在地上，如同行在天上：</a:t>
            </a:r>
          </a:p>
          <a:p>
            <a:pPr marL="0" indent="0">
              <a:buNone/>
            </a:pPr>
            <a:r>
              <a:rPr lang="zh-CN" altLang="en-US" dirty="0" smtClean="0"/>
              <a:t>神的旨意：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，是善良，纯全，可喜悦的。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罗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不要效法这个世界，只要心意更新而变化，叫你们察验何为神的</a:t>
            </a:r>
            <a:r>
              <a:rPr lang="zh-CN" altLang="en-US" b="1" u="sng" dirty="0" smtClean="0"/>
              <a:t>善良、纯全、可喜悦</a:t>
            </a:r>
            <a:r>
              <a:rPr lang="zh-CN" altLang="en-US" dirty="0" smtClean="0"/>
              <a:t>的旨意。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，是神的要求：公义，圣洁等具体的命令，话语。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21</a:t>
            </a:r>
            <a:r>
              <a:rPr lang="zh-CN" altLang="en-US" dirty="0" smtClean="0"/>
              <a:t>“凡称呼我‘主啊，主啊’的人，不能都进天国；惟独遵行我天父旨意的人，才能进去。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12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50</a:t>
            </a:r>
            <a:r>
              <a:rPr lang="zh-CN" altLang="en-US" dirty="0" smtClean="0"/>
              <a:t>凡遵行我天父旨意的人，就是我的弟兄、姐妹和母亲了。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3809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90654"/>
            <a:ext cx="10515600" cy="5686309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，是神的计划，特别是救赎史中的计划，即要发生的事情。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18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你们在天上的父也是这样，不愿意这小子里失丧一个。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26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第二次又去祷告说：“我父啊，这杯若不能离开我，必要我喝，就愿你的意旨成全。”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徒</a:t>
            </a:r>
            <a:r>
              <a:rPr lang="en-US" altLang="zh-CN" dirty="0" smtClean="0"/>
              <a:t>21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保罗既不听劝，我们便住了口，只说“愿主的旨意成就”便了。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立志遵行神的旨意，顺服神的旨意。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5387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843561"/>
            <a:ext cx="10515600" cy="3333401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3600" dirty="0" smtClean="0"/>
              <a:t>太</a:t>
            </a:r>
            <a:r>
              <a:rPr lang="en-US" altLang="zh-CN" sz="3600" dirty="0" smtClean="0"/>
              <a:t>6</a:t>
            </a:r>
            <a:r>
              <a:rPr lang="zh-CN" altLang="en-US" sz="3600" dirty="0" smtClean="0"/>
              <a:t>：</a:t>
            </a:r>
            <a:r>
              <a:rPr lang="en-US" altLang="zh-CN" sz="3600" dirty="0" smtClean="0"/>
              <a:t>11-13</a:t>
            </a:r>
            <a:r>
              <a:rPr lang="zh-CN" altLang="en-US" sz="3600" dirty="0" smtClean="0"/>
              <a:t>为人的需要而求。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3983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6771"/>
            <a:ext cx="10515600" cy="553019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6:11】</a:t>
            </a:r>
            <a:r>
              <a:rPr lang="zh-CN" altLang="en-US" dirty="0" smtClean="0"/>
              <a:t>我们日用的饮食，今日赐给我们。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日用的饮食：所有的食物，包括物质世界的一切所需。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箴</a:t>
            </a:r>
            <a:r>
              <a:rPr lang="en-US" altLang="zh-CN" dirty="0" smtClean="0"/>
              <a:t>30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8</a:t>
            </a:r>
            <a:r>
              <a:rPr lang="zh-CN" altLang="en-US" dirty="0" smtClean="0"/>
              <a:t>求你使虚假和谎言远离我；使我也不贫穷也不富足，赐给我需用的饮食。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父神是供应者，我们肉身所需的，都靠神供应。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0198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025912"/>
            <a:ext cx="10515600" cy="5151051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何时赐？如何赐的呢？不劳而获吗？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今日：现在，每天。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33-34</a:t>
            </a:r>
            <a:r>
              <a:rPr lang="zh-CN" altLang="en-US" dirty="0" smtClean="0"/>
              <a:t>你们要先求他的国和他的义，这些东西都要加给你们了。所以，不要为明天忧虑，因为明天自有明天的忧虑；一天的难处一天当就够了。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申</a:t>
            </a:r>
            <a:r>
              <a:rPr lang="en-US" altLang="zh-CN" dirty="0" smtClean="0"/>
              <a:t>8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18</a:t>
            </a:r>
            <a:r>
              <a:rPr lang="zh-CN" altLang="en-US" dirty="0" smtClean="0"/>
              <a:t>你要记念耶和华你的神，因为得货财的力量是他给你的，为要坚定他向你列祖起誓所立的约，像今日一样。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神是信实的，每天都赐下当天的食物，所以不用为明天忧虑。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工作的能力和机会，都是神所赐的，我们需要运用神所赐的这些资源，亲手作工，获得食物。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88023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57922"/>
            <a:ext cx="10515600" cy="5519041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6:12】</a:t>
            </a:r>
            <a:r>
              <a:rPr lang="zh-CN" altLang="en-US" dirty="0" smtClean="0"/>
              <a:t>免我们的债，如同我们免了人的债。</a:t>
            </a:r>
          </a:p>
          <a:p>
            <a:pPr marL="0" indent="0">
              <a:buNone/>
            </a:pPr>
            <a:r>
              <a:rPr lang="zh-CN" altLang="en-US" dirty="0" smtClean="0"/>
              <a:t>债：希腊语可译为“罪”。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免我们的债：神赦免我们的罪，恢复神人之间的和好关系。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免了人的债：我们赦免别人得罪我们的地方，与他们恢复关系。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18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21-35</a:t>
            </a:r>
            <a:r>
              <a:rPr lang="zh-CN" altLang="en-US" dirty="0" smtClean="0"/>
              <a:t>不饶恕人的恶仆的故事。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我们需要神的恩典，因为我们无法还清罪债，除非神愿意免我们的罪债。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神先赦免我们，给我们恩典，我们才有能力免其他人所欠我们的债，即对我们的亏欠和</a:t>
            </a:r>
            <a:r>
              <a:rPr lang="zh-CN" altLang="en-US" dirty="0" smtClean="0"/>
              <a:t>得罪，并且我们也应当如此行。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2497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太</a:t>
            </a:r>
            <a:r>
              <a:rPr lang="en-US" altLang="zh-CN" sz="3200" dirty="0"/>
              <a:t>6</a:t>
            </a:r>
            <a:r>
              <a:rPr lang="zh-CN" altLang="en-US" sz="3200" dirty="0"/>
              <a:t>：</a:t>
            </a:r>
            <a:r>
              <a:rPr lang="en-US" altLang="zh-CN" sz="3200" dirty="0" smtClean="0"/>
              <a:t>5-15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675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5“</a:t>
            </a:r>
            <a:r>
              <a:rPr lang="zh-CN" altLang="en-US" dirty="0" smtClean="0"/>
              <a:t>你们祷告的时候，不可像那假冒为善的人，爱站在会堂里和十字路口上祷告，故意叫人看见。我实在告诉你们，他们已经得了他们的赏赐。</a:t>
            </a:r>
            <a:r>
              <a:rPr lang="en-US" altLang="zh-CN" dirty="0" smtClean="0"/>
              <a:t>6</a:t>
            </a:r>
            <a:r>
              <a:rPr lang="zh-CN" altLang="en-US" dirty="0" smtClean="0"/>
              <a:t>你祷告的时候，要进你的内屋，关上门，祷告你在暗中的父。你父在暗中察看，必然报答你。</a:t>
            </a:r>
            <a:r>
              <a:rPr lang="en-US" altLang="zh-CN" dirty="0" smtClean="0"/>
              <a:t>7</a:t>
            </a:r>
            <a:r>
              <a:rPr lang="zh-CN" altLang="en-US" dirty="0" smtClean="0"/>
              <a:t>你们祷告，不可像外邦人，用许多重复话，他们以为话多了必蒙垂听。</a:t>
            </a:r>
            <a:r>
              <a:rPr lang="en-US" altLang="zh-CN" dirty="0" smtClean="0"/>
              <a:t>8</a:t>
            </a:r>
            <a:r>
              <a:rPr lang="zh-CN" altLang="en-US" dirty="0" smtClean="0"/>
              <a:t>你们不可效法他们，因为你们没有祈求以先，你们所需用的，你们的父早已知道了。” </a:t>
            </a:r>
            <a:r>
              <a:rPr lang="en-US" altLang="zh-CN" dirty="0" smtClean="0"/>
              <a:t>9“</a:t>
            </a:r>
            <a:r>
              <a:rPr lang="zh-CN" altLang="en-US" dirty="0" smtClean="0"/>
              <a:t>所以，你们祷告要这样说：‘我们在天上的父，愿人都尊你的名为圣。</a:t>
            </a:r>
            <a:r>
              <a:rPr lang="en-US" altLang="zh-CN" dirty="0" smtClean="0"/>
              <a:t>10</a:t>
            </a:r>
            <a:r>
              <a:rPr lang="zh-CN" altLang="en-US" dirty="0" smtClean="0"/>
              <a:t>愿你的国降临。愿你的旨意行在地上，如同行在天上。</a:t>
            </a:r>
            <a:r>
              <a:rPr lang="en-US" altLang="zh-CN" dirty="0" smtClean="0"/>
              <a:t>11</a:t>
            </a:r>
            <a:r>
              <a:rPr lang="zh-CN" altLang="en-US" dirty="0" smtClean="0"/>
              <a:t>我们日用的饮食，今日赐给我们。</a:t>
            </a:r>
            <a:r>
              <a:rPr lang="en-US" altLang="zh-CN" dirty="0" smtClean="0"/>
              <a:t>12</a:t>
            </a:r>
            <a:r>
              <a:rPr lang="zh-CN" altLang="en-US" dirty="0" smtClean="0"/>
              <a:t>免我们的债，如同我们免了人的债。</a:t>
            </a:r>
            <a:r>
              <a:rPr lang="en-US" altLang="zh-CN" dirty="0" smtClean="0"/>
              <a:t>13</a:t>
            </a:r>
            <a:r>
              <a:rPr lang="zh-CN" altLang="en-US" dirty="0" smtClean="0"/>
              <a:t>不叫我们遇见试探，救我们脱离凶恶（或作“脱离恶者”）。因为国度、权柄、荣耀，全是你的，直到永远。阿们（有古卷无“因为”至“阿们”等字）。’”</a:t>
            </a:r>
            <a:r>
              <a:rPr lang="en-US" altLang="zh-CN" dirty="0" smtClean="0"/>
              <a:t>14“</a:t>
            </a:r>
            <a:r>
              <a:rPr lang="zh-CN" altLang="en-US" dirty="0" smtClean="0"/>
              <a:t>你们饶恕人的过犯，你们的天父也必饶恕你们的过犯；</a:t>
            </a:r>
            <a:r>
              <a:rPr lang="en-US" altLang="zh-CN" dirty="0" smtClean="0"/>
              <a:t>15</a:t>
            </a:r>
            <a:r>
              <a:rPr lang="zh-CN" altLang="en-US" dirty="0" smtClean="0"/>
              <a:t>你们不饶恕人的过犯，你们的天父也必不饶恕你们的过犯。”</a:t>
            </a:r>
          </a:p>
          <a:p>
            <a:pPr marL="0" indent="0">
              <a:buNone/>
            </a:pPr>
            <a:endParaRPr lang="zh-CN" altLang="en-US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2704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36702"/>
            <a:ext cx="10515600" cy="583208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18:21】</a:t>
            </a:r>
            <a:r>
              <a:rPr lang="zh-CN" altLang="en-US" dirty="0" smtClean="0"/>
              <a:t>那时彼得进前来，对耶稣说：“主啊，我弟兄得罪我，我当饶恕他几次呢？到七次可以吗？”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18:22】</a:t>
            </a:r>
            <a:r>
              <a:rPr lang="zh-CN" altLang="en-US" dirty="0" smtClean="0"/>
              <a:t>耶稣说：“我对你说：不是到七次，乃是到七十个七次。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18:23】</a:t>
            </a:r>
            <a:r>
              <a:rPr lang="zh-CN" altLang="en-US" dirty="0" smtClean="0"/>
              <a:t>天国好像一个王要和他仆人算账。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18:24】</a:t>
            </a:r>
            <a:r>
              <a:rPr lang="zh-CN" altLang="en-US" dirty="0" smtClean="0"/>
              <a:t>才算的时候，有人带了一个欠一千万银子的来。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18:25】</a:t>
            </a:r>
            <a:r>
              <a:rPr lang="zh-CN" altLang="en-US" dirty="0" smtClean="0"/>
              <a:t>因为他没有什么偿还之物，主人吩咐把他和他妻子儿女，并一切所有的都卖了偿还。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18:26】</a:t>
            </a:r>
            <a:r>
              <a:rPr lang="zh-CN" altLang="en-US" dirty="0" smtClean="0"/>
              <a:t>那仆人就俯伏拜他，说：‘主啊，宽容我，将来我都要还清。’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18:27】</a:t>
            </a:r>
            <a:r>
              <a:rPr lang="zh-CN" altLang="en-US" dirty="0" smtClean="0"/>
              <a:t>那仆人的主人就动了慈心，把他释放了，并且免了他的债。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18:28】“</a:t>
            </a:r>
            <a:r>
              <a:rPr lang="zh-CN" altLang="en-US" dirty="0" smtClean="0"/>
              <a:t>那仆人出来，遇见他的一个同伴欠他十两银子，便揪着他，掐住他的喉咙，说：‘你把所欠的还我！’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18:29】</a:t>
            </a:r>
            <a:r>
              <a:rPr lang="zh-CN" altLang="en-US" dirty="0" smtClean="0"/>
              <a:t>他的同伴就俯伏央求他说：‘宽容我吧！将来我必还清。’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18:30】</a:t>
            </a:r>
            <a:r>
              <a:rPr lang="zh-CN" altLang="en-US" dirty="0" smtClean="0"/>
              <a:t>他不肯，竟去把他下在监里，等他还了所欠的债。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18:31】</a:t>
            </a:r>
            <a:r>
              <a:rPr lang="zh-CN" altLang="en-US" dirty="0" smtClean="0"/>
              <a:t>众同伴看见他所作的事，就甚忧愁，去把这事都告诉了主人。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18:32】</a:t>
            </a:r>
            <a:r>
              <a:rPr lang="zh-CN" altLang="en-US" dirty="0" smtClean="0"/>
              <a:t>于是，主人叫了他来，对他说：‘你这恶奴才！你央求我，我就把你所欠的都免了。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18:33】</a:t>
            </a:r>
            <a:r>
              <a:rPr lang="zh-CN" altLang="en-US" dirty="0" smtClean="0"/>
              <a:t>你不应当怜恤你的同伴，像我怜恤你吗？’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18:34】</a:t>
            </a:r>
            <a:r>
              <a:rPr lang="zh-CN" altLang="en-US" dirty="0" smtClean="0"/>
              <a:t>主人就大怒，把他交给掌刑的，等他还清了所欠的债。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18:35】</a:t>
            </a:r>
            <a:r>
              <a:rPr lang="zh-CN" altLang="en-US" dirty="0" smtClean="0"/>
              <a:t>你们各人若不从心里饶恕你的弟兄，我天父也要这样待你们了。”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1183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02166"/>
            <a:ext cx="10515600" cy="580978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6:13】</a:t>
            </a:r>
            <a:r>
              <a:rPr lang="zh-CN" altLang="en-US" dirty="0" smtClean="0"/>
              <a:t>不叫我们遇见试探，救我们脱离凶恶（或作“脱离恶者”）。因为国度、权柄、荣耀，全是你的，直到永远。阿们（有古卷无“因为”至“阿们”等字）。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问</a:t>
            </a:r>
            <a:r>
              <a:rPr lang="zh-CN" altLang="en-US" dirty="0"/>
              <a:t>：救我们脱离凶恶（或作“脱离恶者”），你觉得哪个更贴切？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试探的来源是恶者</a:t>
            </a:r>
            <a:r>
              <a:rPr lang="en-US" altLang="zh-CN" dirty="0" smtClean="0"/>
              <a:t>/</a:t>
            </a:r>
            <a:r>
              <a:rPr lang="zh-CN" altLang="en-US" dirty="0" smtClean="0"/>
              <a:t>撒但。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雅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13-15</a:t>
            </a:r>
            <a:r>
              <a:rPr lang="zh-CN" altLang="en-US" dirty="0" smtClean="0"/>
              <a:t>人被试探，不可说：“我是被神试探”；因为神不能被恶试探，他也不试探人。但各人被试探，乃是被自己的私欲牵引、诱惑的。私欲既怀了胎，就生也罪来；罪既长成，就生出死来。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不叫我们遇见试探，救我们脱离凶恶（或作“脱离恶者”）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And bring us not </a:t>
            </a:r>
            <a:r>
              <a:rPr lang="en-US" altLang="zh-CN" b="1" u="sng" dirty="0" smtClean="0"/>
              <a:t>into </a:t>
            </a:r>
            <a:r>
              <a:rPr lang="en-US" altLang="zh-CN" dirty="0" smtClean="0"/>
              <a:t>temptation, but deliver us from the evil one.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Into:</a:t>
            </a:r>
            <a:r>
              <a:rPr lang="zh-CN" altLang="en-US" dirty="0" smtClean="0"/>
              <a:t>陷入。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不陷入试探，因为试探在生活中难免会遇到，关键是不陷入试探，胜过试探。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278288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02527"/>
            <a:ext cx="10515600" cy="54744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如何能不陷入试探，需要求神的保守，救我们脱离那恶者。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主有应许：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林前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13</a:t>
            </a:r>
            <a:r>
              <a:rPr lang="zh-CN" altLang="en-US" dirty="0" smtClean="0"/>
              <a:t>你们所遇见的试探，无非是人所能受的。神是信实的，必不叫你们受试探过于所能受的。在受试探的时候，总要给你们开一条出路，叫你们能忍受得住。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1-11</a:t>
            </a:r>
            <a:r>
              <a:rPr lang="zh-CN" altLang="en-US" dirty="0" smtClean="0"/>
              <a:t>耶稣也曾在旷野受魔鬼的试探，但是他都胜过了，并没有犯罪。主耶稣是用神的话胜过试探的。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人不能靠自己胜过试探，需要依靠和警醒祈求神</a:t>
            </a:r>
            <a:r>
              <a:rPr lang="zh-CN" altLang="en-US" dirty="0" smtClean="0"/>
              <a:t>的</a:t>
            </a:r>
            <a:r>
              <a:rPr lang="zh-CN" altLang="en-US" dirty="0" smtClean="0"/>
              <a:t>保守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雅</a:t>
            </a:r>
            <a:r>
              <a:rPr lang="en-US" altLang="zh-CN" dirty="0" smtClean="0"/>
              <a:t>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7b</a:t>
            </a:r>
            <a:r>
              <a:rPr lang="zh-CN" altLang="en-US" dirty="0" smtClean="0"/>
              <a:t>务要抵挡魔鬼，魔鬼就必离开你们逃跑了。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弗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10-18</a:t>
            </a:r>
            <a:r>
              <a:rPr lang="zh-CN" altLang="en-US" dirty="0" smtClean="0"/>
              <a:t>穿戴神所赐的全副军装。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所以，这句祷告是求神的保守不陷入试探，如果已经在试探中</a:t>
            </a:r>
            <a:r>
              <a:rPr lang="zh-CN" altLang="en-US" smtClean="0"/>
              <a:t>有</a:t>
            </a:r>
            <a:r>
              <a:rPr lang="zh-CN" altLang="en-US" smtClean="0"/>
              <a:t>一定程度</a:t>
            </a:r>
            <a:r>
              <a:rPr lang="zh-CN" altLang="en-US" dirty="0" smtClean="0"/>
              <a:t>了，就求神救我们脱离那恶者。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592580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58283"/>
            <a:ext cx="10515600" cy="54186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因为国度、权柄、荣耀，全是你的，直到永远。阿们（有古卷无“因为”至“阿们”等字）。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古代抄本和路加福音没有此部分。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路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2-4</a:t>
            </a:r>
          </a:p>
          <a:p>
            <a:pPr marL="0" indent="0">
              <a:buNone/>
            </a:pPr>
            <a:r>
              <a:rPr lang="zh-CN" altLang="en-US" dirty="0" smtClean="0"/>
              <a:t>这部分是后期基督教会根据犹太人祈祷结束时必须颂赞的习惯，为了使主祷文成为完整的祈祷文，后添加或插入的。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结束语的颂赞，是对前面所祷告的一切的确信必应验的感恩，同时再一次赞美神的永恒主权，以此完整结束主祷文。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1471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论饶恕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6:14】“</a:t>
            </a:r>
            <a:r>
              <a:rPr lang="zh-CN" altLang="en-US" dirty="0" smtClean="0"/>
              <a:t>你们饶恕人的过犯，你们的天父也必饶恕你们的过犯；</a:t>
            </a:r>
          </a:p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6:15】</a:t>
            </a:r>
            <a:r>
              <a:rPr lang="zh-CN" altLang="en-US" dirty="0" smtClean="0"/>
              <a:t>你们不饶恕人的过犯，你们的天父也必不饶恕你们的过犯。”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类似于主祷文中的：</a:t>
            </a: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6:12】</a:t>
            </a:r>
            <a:r>
              <a:rPr lang="zh-CN" altLang="en-US" dirty="0" smtClean="0"/>
              <a:t>免我们的债，如同我们免了人的债。</a:t>
            </a:r>
          </a:p>
          <a:p>
            <a:pPr marL="0" indent="0">
              <a:buNone/>
            </a:pP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 smtClean="0"/>
              <a:t>再次被单独提出来说一次，说明饶恕别人是特别重要的，是我们的祷告蒙神垂听的关键。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饶恕别人的过犯应该是基督徒的生命表现，因为深知自己承受重大恩典，蒙神的饶恕和救赎，因此理所当然要有饶恕的行动。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9134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总结：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60809"/>
            <a:ext cx="10515600" cy="4716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关于祷告：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，时间、地点和形式，不重要。关键是用心灵和诚实向神献上的祷告。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，祷告的对像：天上的父。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，祷告的内容：首先向神献上敬拜和颂赞，然后求神赐下基本需要：求神的供应，求神赦免罪，求神保守不陷入试探，脱离恶者。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，祷告的心态：相信所祷告的必蒙神垂听，相信神必按祂的旨意成就。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5</a:t>
            </a:r>
            <a:r>
              <a:rPr lang="zh-CN" altLang="en-US" dirty="0" smtClean="0"/>
              <a:t>，祷告是信主之人的权柄，也是本份，是与神建立亲密关系，明白神旨意的途径之一。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82416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观察经文结构</a:t>
            </a:r>
            <a:r>
              <a:rPr lang="zh-CN" altLang="en-US" sz="2800" dirty="0" smtClean="0"/>
              <a:t>，即经文的上下文和文意脉落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003610"/>
            <a:ext cx="10515600" cy="570942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太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5</a:t>
            </a:r>
            <a:r>
              <a:rPr lang="zh-CN" altLang="en-US" sz="2400" dirty="0" smtClean="0"/>
              <a:t>你们祷告的时候，不可像</a:t>
            </a:r>
            <a:r>
              <a:rPr lang="en-US" altLang="zh-CN" sz="2400" dirty="0" smtClean="0"/>
              <a:t>……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太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7</a:t>
            </a:r>
            <a:r>
              <a:rPr lang="zh-CN" altLang="en-US" sz="2400" dirty="0" smtClean="0"/>
              <a:t>你们祷告，不可像</a:t>
            </a:r>
            <a:r>
              <a:rPr lang="en-US" altLang="zh-CN" sz="2400" dirty="0" smtClean="0"/>
              <a:t>……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（反面教材，两种人的错误祷告及纠正：假冒为善的犹太人，外邦人）</a:t>
            </a:r>
            <a:endParaRPr lang="en-US" altLang="zh-CN" sz="2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400" dirty="0"/>
              <a:t>8</a:t>
            </a:r>
            <a:r>
              <a:rPr lang="zh-CN" altLang="en-US" sz="2400" dirty="0"/>
              <a:t>你们不可效法他们，</a:t>
            </a:r>
            <a:r>
              <a:rPr lang="zh-CN" altLang="en-US" sz="2400" b="1" u="sng" dirty="0">
                <a:solidFill>
                  <a:srgbClr val="FF0000"/>
                </a:solidFill>
              </a:rPr>
              <a:t>因为</a:t>
            </a:r>
            <a:r>
              <a:rPr lang="zh-CN" altLang="en-US" sz="2400" dirty="0"/>
              <a:t>你们没有祈求以先，你们所需用的，你们的父早已知道了。</a:t>
            </a:r>
            <a:endParaRPr lang="en-US" altLang="zh-CN" sz="2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太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9</a:t>
            </a:r>
            <a:r>
              <a:rPr lang="zh-CN" altLang="en-US" sz="2400" b="1" u="sng" dirty="0" smtClean="0">
                <a:solidFill>
                  <a:srgbClr val="FF0000"/>
                </a:solidFill>
              </a:rPr>
              <a:t>所以</a:t>
            </a:r>
            <a:r>
              <a:rPr lang="zh-CN" altLang="en-US" sz="2400" dirty="0" smtClean="0"/>
              <a:t>，你们祷告要这样说：</a:t>
            </a:r>
            <a:r>
              <a:rPr lang="zh-CN" altLang="en-US" sz="2400" b="1" dirty="0" smtClean="0"/>
              <a:t>我们</a:t>
            </a:r>
            <a:r>
              <a:rPr lang="zh-CN" altLang="en-US" sz="2400" dirty="0" smtClean="0"/>
              <a:t>在天上的父，</a:t>
            </a:r>
            <a:r>
              <a:rPr lang="en-US" altLang="zh-CN" sz="2400" dirty="0" smtClean="0"/>
              <a:t>……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（主耶稣教导的祷告范例）</a:t>
            </a:r>
            <a:endParaRPr lang="en-US" altLang="zh-CN" sz="2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太</a:t>
            </a:r>
            <a:r>
              <a:rPr lang="en-US" altLang="zh-CN" sz="2400" dirty="0" smtClean="0"/>
              <a:t>6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14-15……,</a:t>
            </a:r>
            <a:r>
              <a:rPr lang="zh-CN" altLang="en-US" sz="2400" b="1" dirty="0" smtClean="0"/>
              <a:t>你们</a:t>
            </a:r>
            <a:r>
              <a:rPr lang="zh-CN" altLang="en-US" sz="2400" dirty="0" smtClean="0"/>
              <a:t>的天父也必饶恕</a:t>
            </a:r>
            <a:r>
              <a:rPr lang="zh-CN" altLang="en-US" sz="2400" b="1" dirty="0" smtClean="0"/>
              <a:t>你们</a:t>
            </a:r>
            <a:r>
              <a:rPr lang="zh-CN" altLang="en-US" sz="2400" dirty="0" smtClean="0"/>
              <a:t>的过犯；</a:t>
            </a:r>
            <a:r>
              <a:rPr lang="en-US" altLang="zh-CN" sz="2400" dirty="0" smtClean="0"/>
              <a:t>……,</a:t>
            </a:r>
            <a:r>
              <a:rPr lang="zh-CN" altLang="en-US" sz="2400" b="1" dirty="0" smtClean="0"/>
              <a:t>你们</a:t>
            </a:r>
            <a:r>
              <a:rPr lang="zh-CN" altLang="en-US" sz="2400" dirty="0" smtClean="0"/>
              <a:t>的天父也必不饶恕</a:t>
            </a:r>
            <a:r>
              <a:rPr lang="zh-CN" altLang="en-US" sz="2400" b="1" dirty="0" smtClean="0"/>
              <a:t>你们</a:t>
            </a:r>
            <a:r>
              <a:rPr lang="zh-CN" altLang="en-US" sz="2400" dirty="0" smtClean="0"/>
              <a:t>的过犯。</a:t>
            </a:r>
            <a:endParaRPr lang="en-US" altLang="zh-CN" sz="2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400" dirty="0" smtClean="0"/>
              <a:t>（人称代词，由主祷文中的“我们”，转变成了“你们”。祷告的心态，通用法则。）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291655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13678"/>
            <a:ext cx="10515600" cy="5463285"/>
          </a:xfrm>
        </p:spPr>
        <p:txBody>
          <a:bodyPr/>
          <a:lstStyle/>
          <a:p>
            <a:r>
              <a:rPr lang="zh-CN" altLang="en-US" dirty="0" smtClean="0"/>
              <a:t>在太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5-8</a:t>
            </a:r>
            <a:r>
              <a:rPr lang="zh-CN" altLang="en-US" dirty="0" smtClean="0"/>
              <a:t>的内容中，思想几个</a:t>
            </a:r>
            <a:r>
              <a:rPr lang="zh-CN" altLang="en-US" dirty="0" smtClean="0"/>
              <a:t>问题</a:t>
            </a:r>
            <a:r>
              <a:rPr lang="zh-CN" altLang="en-US" dirty="0" smtClean="0">
                <a:sym typeface="Wingdings" panose="05000000000000000000" pitchFamily="2" charset="2"/>
              </a:rPr>
              <a:t>（字词的意义）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，复习一下，何为“假冒为善”，具体表现是？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，</a:t>
            </a:r>
            <a:r>
              <a:rPr lang="zh-CN" altLang="en-US" dirty="0"/>
              <a:t>复习一下，</a:t>
            </a:r>
            <a:r>
              <a:rPr lang="zh-CN" altLang="en-US" dirty="0" smtClean="0"/>
              <a:t>已经得了他们的赏赐，是什么赏赐？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，</a:t>
            </a:r>
            <a:r>
              <a:rPr lang="zh-CN" altLang="en-US" dirty="0"/>
              <a:t>要进你的内屋，关上门，祷告你在暗中的</a:t>
            </a:r>
            <a:r>
              <a:rPr lang="zh-CN" altLang="en-US" dirty="0" smtClean="0"/>
              <a:t>父，这句话是什么意思？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，</a:t>
            </a:r>
            <a:r>
              <a:rPr lang="zh-CN" altLang="en-US" dirty="0"/>
              <a:t>用许多重复话，他们以为话多了必蒙垂</a:t>
            </a:r>
            <a:r>
              <a:rPr lang="zh-CN" altLang="en-US" dirty="0" smtClean="0"/>
              <a:t>听，这句话怎么理解？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18601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3743"/>
          </a:xfrm>
        </p:spPr>
        <p:txBody>
          <a:bodyPr>
            <a:normAutofit/>
          </a:bodyPr>
          <a:lstStyle/>
          <a:p>
            <a:r>
              <a:rPr lang="zh-CN" altLang="en-US" sz="3600" dirty="0" smtClean="0"/>
              <a:t>太</a:t>
            </a:r>
            <a:r>
              <a:rPr lang="en-US" altLang="zh-CN" sz="3600" dirty="0" smtClean="0"/>
              <a:t>6</a:t>
            </a:r>
            <a:r>
              <a:rPr lang="zh-CN" altLang="en-US" sz="3600" dirty="0" smtClean="0"/>
              <a:t>：</a:t>
            </a:r>
            <a:r>
              <a:rPr lang="en-US" altLang="zh-CN" sz="3600" dirty="0" smtClean="0"/>
              <a:t>5-8</a:t>
            </a:r>
            <a:r>
              <a:rPr lang="zh-CN" altLang="en-US" sz="3600" dirty="0" smtClean="0"/>
              <a:t>祷告的反面示例及纠正：</a:t>
            </a:r>
            <a:endParaRPr lang="zh-CN" altLang="en-US" sz="31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2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太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5-6</a:t>
            </a:r>
            <a:r>
              <a:rPr lang="zh-CN" altLang="en-US" dirty="0"/>
              <a:t>犹太人的祷告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6:5】“</a:t>
            </a:r>
            <a:r>
              <a:rPr lang="zh-CN" altLang="en-US" dirty="0" smtClean="0"/>
              <a:t>你们祷告的时候，不可像那</a:t>
            </a:r>
            <a:r>
              <a:rPr lang="zh-CN" altLang="en-US" dirty="0" smtClean="0">
                <a:solidFill>
                  <a:srgbClr val="FF0000"/>
                </a:solidFill>
              </a:rPr>
              <a:t>假冒为善的人</a:t>
            </a:r>
            <a:r>
              <a:rPr lang="zh-CN" altLang="en-US" dirty="0" smtClean="0"/>
              <a:t>，</a:t>
            </a:r>
            <a:r>
              <a:rPr lang="zh-CN" altLang="en-US" dirty="0" smtClean="0">
                <a:solidFill>
                  <a:srgbClr val="FF0000"/>
                </a:solidFill>
              </a:rPr>
              <a:t>爱站在会堂里和十字路口上祷告，故意叫人看见</a:t>
            </a:r>
            <a:r>
              <a:rPr lang="zh-CN" altLang="en-US" dirty="0" smtClean="0"/>
              <a:t>。我实在告诉你们，他们已经得了他们的</a:t>
            </a:r>
            <a:r>
              <a:rPr lang="zh-CN" altLang="en-US" u="sng" dirty="0" smtClean="0"/>
              <a:t>赏赐</a:t>
            </a:r>
            <a:r>
              <a:rPr lang="zh-CN" altLang="en-US" dirty="0" smtClean="0"/>
              <a:t>。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根据祷告地点会堂，可以判断是犹太人。犹太人一天三次去会堂祷告，即使是出门在外，若是到了祷告时间，就站在路旁祷告。起初，他们的目的是单纯的，后来就演变成假冒为善的形式主义，有些人一到祷告时间就故意外出，站在十字路口祷告，故意叫人看见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56525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2797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01806"/>
            <a:ext cx="10515600" cy="56751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祷告的时间，地点，这是外在的形式。重要的是祷告的内心。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假冒为善的人的祷告是要得人的赏赐，如果得了人的赏赐，在天父那里就没有赏赐了。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6:6】</a:t>
            </a:r>
            <a:r>
              <a:rPr lang="zh-CN" altLang="en-US" dirty="0" smtClean="0"/>
              <a:t>你祷告的时候，</a:t>
            </a:r>
            <a:r>
              <a:rPr lang="zh-CN" altLang="en-US" dirty="0" smtClean="0">
                <a:solidFill>
                  <a:srgbClr val="00B050"/>
                </a:solidFill>
              </a:rPr>
              <a:t>要进你的内屋，关上门，祷告你在暗中的父</a:t>
            </a:r>
            <a:r>
              <a:rPr lang="zh-CN" altLang="en-US" dirty="0" smtClean="0"/>
              <a:t>。你父在暗中察看，必然</a:t>
            </a:r>
            <a:r>
              <a:rPr lang="zh-CN" altLang="en-US" u="sng" dirty="0" smtClean="0"/>
              <a:t>报答</a:t>
            </a:r>
            <a:r>
              <a:rPr lang="zh-CN" altLang="en-US" dirty="0" smtClean="0"/>
              <a:t>你。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祷告不是表演，是内心真诚面对天父，与祂沟通，是私人性的，个人性的。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2673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6771"/>
            <a:ext cx="10515600" cy="5742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6:7】</a:t>
            </a:r>
            <a:r>
              <a:rPr lang="zh-CN" altLang="en-US" dirty="0" smtClean="0"/>
              <a:t>你们祷告，不可像</a:t>
            </a:r>
            <a:r>
              <a:rPr lang="zh-CN" altLang="en-US" dirty="0" smtClean="0">
                <a:solidFill>
                  <a:srgbClr val="FF0000"/>
                </a:solidFill>
              </a:rPr>
              <a:t>外邦人</a:t>
            </a:r>
            <a:r>
              <a:rPr lang="zh-CN" altLang="en-US" dirty="0" smtClean="0"/>
              <a:t>，</a:t>
            </a:r>
            <a:r>
              <a:rPr lang="zh-CN" altLang="en-US" dirty="0" smtClean="0">
                <a:solidFill>
                  <a:srgbClr val="FF0000"/>
                </a:solidFill>
              </a:rPr>
              <a:t>用许多重复话，他们以为话多了必蒙垂听。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外邦人的祷告，祷告的内容方面存在问题：用许多重复话，以为话多了必蒙垂听。这些表现，反映了祷告者的心态：以祷告的机器性重复，更长的长度，来换取神的垂听，似乎是在用功德主义的心态和神作交易，就像敬拜偶像那样的许愿式祷告。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6:8】</a:t>
            </a:r>
            <a:r>
              <a:rPr lang="zh-CN" altLang="en-US" dirty="0" smtClean="0"/>
              <a:t>你们不可效法</a:t>
            </a:r>
            <a:r>
              <a:rPr lang="zh-CN" altLang="en-US" b="1" u="sng" dirty="0" smtClean="0"/>
              <a:t>他们</a:t>
            </a:r>
            <a:r>
              <a:rPr lang="zh-CN" altLang="en-US" dirty="0" smtClean="0"/>
              <a:t>，因为</a:t>
            </a:r>
            <a:r>
              <a:rPr lang="zh-CN" altLang="en-US" dirty="0" smtClean="0">
                <a:solidFill>
                  <a:srgbClr val="92D050"/>
                </a:solidFill>
              </a:rPr>
              <a:t>你们没有祈求以先，你们所需用的，你们的父早已知道了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这里的他们是指外邦人，他们自己也不知道自己到底需要什么，祷告的时候也是不知所云，只是一些重复的内容。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不用机器性的冗长祷告的原因是：未祈求之先，我们的需要，天父早已经知道了。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1296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02166"/>
            <a:ext cx="10515600" cy="557479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到底要祷告些什么内容，我们到底需要什么呢？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以什么心态祷告？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接下来，主耶稣教导门徒，祷告的范例，即主祷文。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5953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4308"/>
          </a:xfrm>
        </p:spPr>
        <p:txBody>
          <a:bodyPr>
            <a:normAutofit fontScale="90000"/>
          </a:bodyPr>
          <a:lstStyle/>
          <a:p>
            <a:r>
              <a:rPr lang="zh-CN" altLang="en-US" sz="3600" dirty="0" smtClean="0"/>
              <a:t>太</a:t>
            </a:r>
            <a:r>
              <a:rPr lang="en-US" altLang="zh-CN" sz="3600" dirty="0" smtClean="0"/>
              <a:t>6</a:t>
            </a:r>
            <a:r>
              <a:rPr lang="zh-CN" altLang="en-US" sz="3600" dirty="0" smtClean="0"/>
              <a:t>：</a:t>
            </a:r>
            <a:r>
              <a:rPr lang="en-US" altLang="zh-CN" sz="3600" dirty="0" smtClean="0"/>
              <a:t>9-13</a:t>
            </a:r>
            <a:r>
              <a:rPr lang="zh-CN" altLang="en-US" sz="3600" dirty="0" smtClean="0"/>
              <a:t>主祷文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936702"/>
            <a:ext cx="10714463" cy="562021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结构分析：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6:9】“</a:t>
            </a:r>
            <a:r>
              <a:rPr lang="zh-CN" altLang="en-US" dirty="0" smtClean="0"/>
              <a:t>所以，你们祷告要这样说：‘我们在天上的父，</a:t>
            </a:r>
            <a:r>
              <a:rPr lang="zh-CN" altLang="en-US" dirty="0" smtClean="0">
                <a:solidFill>
                  <a:srgbClr val="FF0000"/>
                </a:solidFill>
              </a:rPr>
              <a:t>愿</a:t>
            </a:r>
            <a:r>
              <a:rPr lang="zh-CN" altLang="en-US" dirty="0" smtClean="0"/>
              <a:t>人都尊</a:t>
            </a:r>
            <a:r>
              <a:rPr lang="zh-CN" altLang="en-US" dirty="0" smtClean="0">
                <a:solidFill>
                  <a:srgbClr val="FF0000"/>
                </a:solidFill>
              </a:rPr>
              <a:t>你的</a:t>
            </a:r>
            <a:r>
              <a:rPr lang="zh-CN" altLang="en-US" dirty="0" smtClean="0"/>
              <a:t>名为圣。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6:10】</a:t>
            </a:r>
            <a:r>
              <a:rPr lang="zh-CN" altLang="en-US" dirty="0" smtClean="0">
                <a:solidFill>
                  <a:srgbClr val="FF0000"/>
                </a:solidFill>
              </a:rPr>
              <a:t>愿你的</a:t>
            </a:r>
            <a:r>
              <a:rPr lang="zh-CN" altLang="en-US" dirty="0" smtClean="0"/>
              <a:t>国降临。</a:t>
            </a:r>
            <a:r>
              <a:rPr lang="zh-CN" altLang="en-US" dirty="0" smtClean="0">
                <a:solidFill>
                  <a:srgbClr val="FF0000"/>
                </a:solidFill>
              </a:rPr>
              <a:t>愿你的</a:t>
            </a:r>
            <a:r>
              <a:rPr lang="zh-CN" altLang="en-US" dirty="0" smtClean="0"/>
              <a:t>旨意行在地上，如同行在天上。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9-10</a:t>
            </a:r>
            <a:r>
              <a:rPr lang="zh-CN" altLang="en-US" dirty="0" smtClean="0"/>
              <a:t>，三愿，是对神的敬拜和尊崇。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endParaRPr lang="zh-CN" alt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6:11】</a:t>
            </a:r>
            <a:r>
              <a:rPr lang="zh-CN" altLang="en-US" dirty="0" smtClean="0">
                <a:solidFill>
                  <a:srgbClr val="7030A0"/>
                </a:solidFill>
              </a:rPr>
              <a:t>我们</a:t>
            </a:r>
            <a:r>
              <a:rPr lang="zh-CN" altLang="en-US" dirty="0" smtClean="0"/>
              <a:t>日用的饮食，今日</a:t>
            </a:r>
            <a:r>
              <a:rPr lang="zh-CN" altLang="en-US" dirty="0" smtClean="0">
                <a:solidFill>
                  <a:srgbClr val="7030A0"/>
                </a:solidFill>
              </a:rPr>
              <a:t>赐给我们</a:t>
            </a:r>
            <a:r>
              <a:rPr lang="zh-CN" altLang="en-US" dirty="0" smtClean="0"/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6:12】</a:t>
            </a:r>
            <a:r>
              <a:rPr lang="zh-CN" altLang="en-US" dirty="0" smtClean="0">
                <a:solidFill>
                  <a:srgbClr val="7030A0"/>
                </a:solidFill>
              </a:rPr>
              <a:t>免我们的</a:t>
            </a:r>
            <a:r>
              <a:rPr lang="zh-CN" altLang="en-US" dirty="0" smtClean="0"/>
              <a:t>债，如同我们免了人的债。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/>
              <a:t>【</a:t>
            </a:r>
            <a:r>
              <a:rPr lang="zh-CN" altLang="en-US" dirty="0" smtClean="0"/>
              <a:t>太</a:t>
            </a:r>
            <a:r>
              <a:rPr lang="en-US" altLang="zh-CN" dirty="0" smtClean="0"/>
              <a:t>6:13】</a:t>
            </a:r>
            <a:r>
              <a:rPr lang="zh-CN" altLang="en-US" dirty="0" smtClean="0">
                <a:solidFill>
                  <a:srgbClr val="7030A0"/>
                </a:solidFill>
              </a:rPr>
              <a:t>不叫我们</a:t>
            </a:r>
            <a:r>
              <a:rPr lang="zh-CN" altLang="en-US" dirty="0" smtClean="0"/>
              <a:t>遇见试探，救我们脱离凶恶（或作“脱离恶者”）。因为国度、权柄、荣耀，全是你的，直到永远。阿们（有古卷无“因为”至“阿们”等字）。’”</a:t>
            </a:r>
            <a:endParaRPr lang="en-US" altLang="zh-CN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11-13</a:t>
            </a:r>
            <a:r>
              <a:rPr lang="zh-CN" altLang="en-US" dirty="0" smtClean="0"/>
              <a:t>具体的几个方面的需要。</a:t>
            </a:r>
          </a:p>
          <a:p>
            <a:pPr marL="0" indent="0">
              <a:lnSpc>
                <a:spcPct val="120000"/>
              </a:lnSpc>
              <a:buNone/>
            </a:pP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3108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3244</Words>
  <Application>Microsoft Office PowerPoint</Application>
  <PresentationFormat>宽屏</PresentationFormat>
  <Paragraphs>176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0" baseType="lpstr">
      <vt:lpstr>等线</vt:lpstr>
      <vt:lpstr>等线 Light</vt:lpstr>
      <vt:lpstr>Arial</vt:lpstr>
      <vt:lpstr>Wingdings</vt:lpstr>
      <vt:lpstr>Office 主题​​</vt:lpstr>
      <vt:lpstr>登山宝训系列之六 ——论祷告</vt:lpstr>
      <vt:lpstr>太6：5-15</vt:lpstr>
      <vt:lpstr>观察经文结构，即经文的上下文和文意脉落</vt:lpstr>
      <vt:lpstr>PowerPoint 演示文稿</vt:lpstr>
      <vt:lpstr>太6：5-8祷告的反面示例及纠正：</vt:lpstr>
      <vt:lpstr> </vt:lpstr>
      <vt:lpstr> </vt:lpstr>
      <vt:lpstr> </vt:lpstr>
      <vt:lpstr>太6：9-13主祷文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 </vt:lpstr>
      <vt:lpstr> </vt:lpstr>
      <vt:lpstr> </vt:lpstr>
      <vt:lpstr> </vt:lpstr>
      <vt:lpstr>论饶恕</vt:lpstr>
      <vt:lpstr>总结：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登山宝训系列之六 ——论祷告</dc:title>
  <dc:creator>Administrator</dc:creator>
  <cp:lastModifiedBy>Administrator</cp:lastModifiedBy>
  <cp:revision>42</cp:revision>
  <dcterms:created xsi:type="dcterms:W3CDTF">2026-04-06T11:11:03Z</dcterms:created>
  <dcterms:modified xsi:type="dcterms:W3CDTF">2026-04-13T01:33:43Z</dcterms:modified>
</cp:coreProperties>
</file>